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1"/>
  </p:notesMasterIdLst>
  <p:handoutMasterIdLst>
    <p:handoutMasterId r:id="rId22"/>
  </p:handoutMasterIdLst>
  <p:sldIdLst>
    <p:sldId id="256" r:id="rId5"/>
    <p:sldId id="257" r:id="rId6"/>
    <p:sldId id="260" r:id="rId7"/>
    <p:sldId id="258" r:id="rId8"/>
    <p:sldId id="261" r:id="rId9"/>
    <p:sldId id="262" r:id="rId10"/>
    <p:sldId id="520" r:id="rId11"/>
    <p:sldId id="521" r:id="rId12"/>
    <p:sldId id="522" r:id="rId13"/>
    <p:sldId id="523" r:id="rId14"/>
    <p:sldId id="524" r:id="rId15"/>
    <p:sldId id="525" r:id="rId16"/>
    <p:sldId id="526" r:id="rId17"/>
    <p:sldId id="527" r:id="rId18"/>
    <p:sldId id="528" r:id="rId19"/>
    <p:sldId id="529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0565D74-6282-A747-857F-3D566900C3FA}">
          <p14:sldIdLst>
            <p14:sldId id="256"/>
            <p14:sldId id="257"/>
          </p14:sldIdLst>
        </p14:section>
        <p14:section name="Intro" id="{476EF588-66B3-B847-9260-7BA2EB2784AE}">
          <p14:sldIdLst>
            <p14:sldId id="260"/>
            <p14:sldId id="258"/>
            <p14:sldId id="261"/>
            <p14:sldId id="262"/>
            <p14:sldId id="520"/>
            <p14:sldId id="521"/>
            <p14:sldId id="522"/>
            <p14:sldId id="523"/>
            <p14:sldId id="524"/>
            <p14:sldId id="525"/>
            <p14:sldId id="526"/>
            <p14:sldId id="527"/>
            <p14:sldId id="528"/>
            <p14:sldId id="529"/>
          </p14:sldIdLst>
        </p14:section>
        <p14:section name="old_mq" id="{C25963EC-581B-B042-BEE3-5BB036454D9B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971D9"/>
    <a:srgbClr val="9D1924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373"/>
    <p:restoredTop sz="73150" autoAdjust="0"/>
  </p:normalViewPr>
  <p:slideViewPr>
    <p:cSldViewPr snapToGrid="0" snapToObjects="1" showGuides="1">
      <p:cViewPr varScale="1">
        <p:scale>
          <a:sx n="78" d="100"/>
          <a:sy n="78" d="100"/>
        </p:scale>
        <p:origin x="1976" y="176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051BBD-78C6-4040-800E-5016DFFA2882}" type="datetimeFigureOut">
              <a:rPr lang="en-US" smtClean="0"/>
              <a:t>8/30/18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D75D7C-D193-5F48-A3B1-199EEB24F4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09228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733BAE-43E1-5649-B616-84DEDA9F5D02}" type="datetimeFigureOut">
              <a:rPr lang="en-US" smtClean="0"/>
              <a:t>8/30/18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6DBF3D-4762-7A44-BD76-FA64161412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69184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6DBF3D-4762-7A44-BD76-FA64161412E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7214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6DBF3D-4762-7A44-BD76-FA64161412E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0837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6DBF3D-4762-7A44-BD76-FA64161412E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5023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6DBF3D-4762-7A44-BD76-FA64161412E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9209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 tens of millions of dollars to 1k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6DBF3D-4762-7A44-BD76-FA64161412E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6217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</a:t>
            </a:r>
            <a:r>
              <a:rPr lang="en-US" baseline="0" dirty="0"/>
              <a:t> data added to browsers provide context for understanding genomic regions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98315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6DBF3D-4762-7A44-BD76-FA64161412E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6268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6DBF3D-4762-7A44-BD76-FA64161412E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9082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6DBF3D-4762-7A44-BD76-FA64161412E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7650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828800" y="5325556"/>
            <a:ext cx="8534400" cy="1172618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Course Name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D1D1C3-21EE-6E4A-88BF-6A434533CC3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5286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2882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716298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3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3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7CBD86-7EE2-FC41-9BEC-D0B816C63A37}" type="datetime1">
              <a:rPr lang="en-US" smtClean="0"/>
              <a:t>8/30/18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51D66-C80A-954B-A038-45CCFA327C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533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5500" y="189970"/>
            <a:ext cx="10756900" cy="847195"/>
          </a:xfr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5500" y="1600205"/>
            <a:ext cx="10756900" cy="4525963"/>
          </a:xfr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  <a:lvl2pPr>
              <a:defRPr>
                <a:latin typeface="Arial"/>
                <a:cs typeface="Arial"/>
              </a:defRPr>
            </a:lvl2pPr>
            <a:lvl3pPr>
              <a:defRPr>
                <a:latin typeface="Arial"/>
                <a:cs typeface="Arial"/>
              </a:defRPr>
            </a:lvl3pPr>
            <a:lvl4pPr>
              <a:defRPr>
                <a:latin typeface="Arial"/>
                <a:cs typeface="Arial"/>
              </a:defRPr>
            </a:lvl4pPr>
            <a:lvl5pPr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 descr="ACE Small Display.jp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-3124202" y="3124200"/>
            <a:ext cx="6858001" cy="609600"/>
          </a:xfrm>
          <a:prstGeom prst="rect">
            <a:avLst/>
          </a:prstGeom>
          <a:ln w="19050" cmpd="sng">
            <a:solidFill>
              <a:srgbClr val="9D1924"/>
            </a:solidFill>
          </a:ln>
        </p:spPr>
      </p:pic>
      <p:cxnSp>
        <p:nvCxnSpPr>
          <p:cNvPr id="8" name="Straight Connector 7"/>
          <p:cNvCxnSpPr/>
          <p:nvPr userDrawn="1"/>
        </p:nvCxnSpPr>
        <p:spPr>
          <a:xfrm>
            <a:off x="609600" y="1174556"/>
            <a:ext cx="11582400" cy="0"/>
          </a:xfrm>
          <a:prstGeom prst="line">
            <a:avLst/>
          </a:prstGeom>
          <a:ln w="38100" cmpd="sng">
            <a:solidFill>
              <a:srgbClr val="9D192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6440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63084" y="5274738"/>
            <a:ext cx="10363200" cy="1362075"/>
          </a:xfrm>
        </p:spPr>
        <p:txBody>
          <a:bodyPr anchor="t"/>
          <a:lstStyle>
            <a:lvl1pPr algn="l">
              <a:defRPr sz="4000" b="1" cap="all">
                <a:latin typeface="Arial"/>
                <a:cs typeface="Arial"/>
              </a:defRPr>
            </a:lvl1pPr>
          </a:lstStyle>
          <a:p>
            <a:r>
              <a:rPr lang="en-US" dirty="0"/>
              <a:t>Course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616089-CB41-D84F-8316-E194CA384B3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5286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6278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0102" y="147636"/>
            <a:ext cx="10782297" cy="899918"/>
          </a:xfr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00103" y="1600205"/>
            <a:ext cx="5384800" cy="4525963"/>
          </a:xfrm>
        </p:spPr>
        <p:txBody>
          <a:bodyPr/>
          <a:lstStyle>
            <a:lvl1pPr>
              <a:defRPr sz="2800">
                <a:latin typeface="Arial"/>
                <a:cs typeface="Arial"/>
              </a:defRPr>
            </a:lvl1pPr>
            <a:lvl2pPr>
              <a:defRPr sz="2400">
                <a:latin typeface="Arial"/>
                <a:cs typeface="Arial"/>
              </a:defRPr>
            </a:lvl2pPr>
            <a:lvl3pPr>
              <a:defRPr sz="20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88103" y="1600205"/>
            <a:ext cx="5384800" cy="4525963"/>
          </a:xfrm>
        </p:spPr>
        <p:txBody>
          <a:bodyPr/>
          <a:lstStyle>
            <a:lvl1pPr>
              <a:defRPr sz="2800">
                <a:latin typeface="Arial"/>
                <a:cs typeface="Arial"/>
              </a:defRPr>
            </a:lvl1pPr>
            <a:lvl2pPr>
              <a:defRPr sz="2400">
                <a:latin typeface="Arial"/>
                <a:cs typeface="Arial"/>
              </a:defRPr>
            </a:lvl2pPr>
            <a:lvl3pPr>
              <a:defRPr sz="20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8" name="Picture 7" descr="ACE Small Display.jp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-3124202" y="3124200"/>
            <a:ext cx="6858001" cy="609600"/>
          </a:xfrm>
          <a:prstGeom prst="rect">
            <a:avLst/>
          </a:prstGeom>
          <a:ln w="19050" cmpd="sng">
            <a:solidFill>
              <a:srgbClr val="9D1924"/>
            </a:solidFill>
          </a:ln>
        </p:spPr>
      </p:pic>
      <p:cxnSp>
        <p:nvCxnSpPr>
          <p:cNvPr id="9" name="Straight Connector 8"/>
          <p:cNvCxnSpPr/>
          <p:nvPr userDrawn="1"/>
        </p:nvCxnSpPr>
        <p:spPr>
          <a:xfrm>
            <a:off x="609600" y="1174556"/>
            <a:ext cx="11582400" cy="0"/>
          </a:xfrm>
          <a:prstGeom prst="line">
            <a:avLst/>
          </a:prstGeom>
          <a:ln w="38100" cmpd="sng">
            <a:solidFill>
              <a:srgbClr val="9D192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60818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1270" y="168803"/>
            <a:ext cx="10761130" cy="89991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127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1270" y="2174875"/>
            <a:ext cx="5386917" cy="3951288"/>
          </a:xfrm>
        </p:spPr>
        <p:txBody>
          <a:bodyPr/>
          <a:lstStyle>
            <a:lvl1pPr>
              <a:defRPr sz="2400">
                <a:latin typeface="Arial"/>
                <a:cs typeface="Arial"/>
              </a:defRPr>
            </a:lvl1pPr>
            <a:lvl2pPr>
              <a:defRPr sz="20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600">
                <a:latin typeface="Arial"/>
                <a:cs typeface="Arial"/>
              </a:defRPr>
            </a:lvl4pPr>
            <a:lvl5pPr>
              <a:defRPr sz="16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5040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05040" y="2174875"/>
            <a:ext cx="5389033" cy="3951288"/>
          </a:xfrm>
        </p:spPr>
        <p:txBody>
          <a:bodyPr/>
          <a:lstStyle>
            <a:lvl1pPr>
              <a:defRPr sz="2400">
                <a:latin typeface="Arial"/>
                <a:cs typeface="Arial"/>
              </a:defRPr>
            </a:lvl1pPr>
            <a:lvl2pPr>
              <a:defRPr sz="20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600">
                <a:latin typeface="Arial"/>
                <a:cs typeface="Arial"/>
              </a:defRPr>
            </a:lvl4pPr>
            <a:lvl5pPr>
              <a:defRPr sz="16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0" name="Picture 9" descr="ACE Small Display.jp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-3124202" y="3124200"/>
            <a:ext cx="6858001" cy="609600"/>
          </a:xfrm>
          <a:prstGeom prst="rect">
            <a:avLst/>
          </a:prstGeom>
          <a:ln w="19050" cmpd="sng">
            <a:solidFill>
              <a:srgbClr val="9D1924"/>
            </a:solidFill>
          </a:ln>
        </p:spPr>
      </p:pic>
      <p:cxnSp>
        <p:nvCxnSpPr>
          <p:cNvPr id="11" name="Straight Connector 10"/>
          <p:cNvCxnSpPr/>
          <p:nvPr userDrawn="1"/>
        </p:nvCxnSpPr>
        <p:spPr>
          <a:xfrm>
            <a:off x="609600" y="1174556"/>
            <a:ext cx="11582400" cy="0"/>
          </a:xfrm>
          <a:prstGeom prst="line">
            <a:avLst/>
          </a:prstGeom>
          <a:ln w="38100" cmpd="sng">
            <a:solidFill>
              <a:srgbClr val="9D192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22798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1270" y="168803"/>
            <a:ext cx="10972800" cy="899918"/>
          </a:xfr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6" name="Picture 5" descr="ACE Small Display.jp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-3124202" y="3124200"/>
            <a:ext cx="6858001" cy="609600"/>
          </a:xfrm>
          <a:prstGeom prst="rect">
            <a:avLst/>
          </a:prstGeom>
          <a:ln w="19050" cmpd="sng">
            <a:solidFill>
              <a:srgbClr val="9D1924"/>
            </a:solidFill>
          </a:ln>
        </p:spPr>
      </p:pic>
      <p:cxnSp>
        <p:nvCxnSpPr>
          <p:cNvPr id="7" name="Straight Connector 6"/>
          <p:cNvCxnSpPr/>
          <p:nvPr userDrawn="1"/>
        </p:nvCxnSpPr>
        <p:spPr>
          <a:xfrm>
            <a:off x="609600" y="1174556"/>
            <a:ext cx="11582400" cy="0"/>
          </a:xfrm>
          <a:prstGeom prst="line">
            <a:avLst/>
          </a:prstGeom>
          <a:ln w="38100" cmpd="sng">
            <a:solidFill>
              <a:srgbClr val="9D192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164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CE Small Display.jp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-3124202" y="3124200"/>
            <a:ext cx="6858001" cy="609600"/>
          </a:xfrm>
          <a:prstGeom prst="rect">
            <a:avLst/>
          </a:prstGeom>
          <a:ln w="19050" cmpd="sng">
            <a:solidFill>
              <a:srgbClr val="9D1924"/>
            </a:solidFill>
          </a:ln>
        </p:spPr>
      </p:pic>
      <p:cxnSp>
        <p:nvCxnSpPr>
          <p:cNvPr id="6" name="Straight Connector 5"/>
          <p:cNvCxnSpPr/>
          <p:nvPr userDrawn="1"/>
        </p:nvCxnSpPr>
        <p:spPr>
          <a:xfrm>
            <a:off x="609600" y="1174556"/>
            <a:ext cx="11582400" cy="0"/>
          </a:xfrm>
          <a:prstGeom prst="line">
            <a:avLst/>
          </a:prstGeom>
          <a:ln w="38100" cmpd="sng">
            <a:solidFill>
              <a:srgbClr val="9D192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76004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5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456486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Picture 7" descr="ACE Small Display.jp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-3124202" y="3124200"/>
            <a:ext cx="6858001" cy="609600"/>
          </a:xfrm>
          <a:prstGeom prst="rect">
            <a:avLst/>
          </a:prstGeom>
          <a:ln w="19050" cmpd="sng">
            <a:solidFill>
              <a:srgbClr val="9D1924"/>
            </a:solidFill>
          </a:ln>
        </p:spPr>
      </p:pic>
      <p:cxnSp>
        <p:nvCxnSpPr>
          <p:cNvPr id="9" name="Straight Connector 8"/>
          <p:cNvCxnSpPr/>
          <p:nvPr userDrawn="1"/>
        </p:nvCxnSpPr>
        <p:spPr>
          <a:xfrm>
            <a:off x="609600" y="1174556"/>
            <a:ext cx="11582400" cy="0"/>
          </a:xfrm>
          <a:prstGeom prst="line">
            <a:avLst/>
          </a:prstGeom>
          <a:ln w="38100" cmpd="sng">
            <a:solidFill>
              <a:srgbClr val="9D192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5884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5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5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F6595A-1EE7-984C-9F40-E4FEE1B6EE9D}" type="datetime1">
              <a:rPr lang="en-US" smtClean="0"/>
              <a:t>8/30/18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5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5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651D66-C80A-954B-A038-45CCFA327C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8163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png"/><Relationship Id="rId5" Type="http://schemas.openxmlformats.org/officeDocument/2006/relationships/image" Target="../media/image13.tiff"/><Relationship Id="rId4" Type="http://schemas.openxmlformats.org/officeDocument/2006/relationships/image" Target="../media/image12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eupathdb.org/eupathdb" TargetMode="External"/><Relationship Id="rId2" Type="http://schemas.openxmlformats.org/officeDocument/2006/relationships/hyperlink" Target="https://img.jgi.doe.gov/" TargetMode="Externa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www.viprbrc.org/" TargetMode="External"/><Relationship Id="rId4" Type="http://schemas.openxmlformats.org/officeDocument/2006/relationships/hyperlink" Target="https://www.fludb.org/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ace@icermali.org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hyperlink" Target="mailto:mariam.quinones@nih.gov" TargetMode="External"/><Relationship Id="rId4" Type="http://schemas.openxmlformats.org/officeDocument/2006/relationships/hyperlink" Target="mailto:ACE-GLOBAL-ANNOUNCE@list.nih.gov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eastgenome.org/" TargetMode="External"/><Relationship Id="rId7" Type="http://schemas.openxmlformats.org/officeDocument/2006/relationships/hyperlink" Target="https://www.ncbi.nlm.nih.gov/genome/gdv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useast.ensembl.org/index.html" TargetMode="External"/><Relationship Id="rId5" Type="http://schemas.openxmlformats.org/officeDocument/2006/relationships/hyperlink" Target="http://genome.ucsc.edu/" TargetMode="External"/><Relationship Id="rId4" Type="http://schemas.openxmlformats.org/officeDocument/2006/relationships/hyperlink" Target="http://www.wormbase.org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xfordjournals.org/nar/database/c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674669" y="5398020"/>
            <a:ext cx="10940224" cy="1225804"/>
          </a:xfrm>
        </p:spPr>
        <p:txBody>
          <a:bodyPr>
            <a:normAutofit/>
          </a:bodyPr>
          <a:lstStyle/>
          <a:p>
            <a:r>
              <a:rPr lang="en-US" dirty="0"/>
              <a:t>Genome Databases</a:t>
            </a:r>
          </a:p>
          <a:p>
            <a:r>
              <a:rPr lang="en-US" sz="2400" dirty="0">
                <a:solidFill>
                  <a:schemeClr val="tx1"/>
                </a:solidFill>
                <a:latin typeface="Arial"/>
                <a:cs typeface="Arial"/>
              </a:rPr>
              <a:t>Mariam </a:t>
            </a:r>
            <a:r>
              <a:rPr lang="en-US" sz="2400" dirty="0" err="1">
                <a:solidFill>
                  <a:schemeClr val="tx1"/>
                </a:solidFill>
                <a:latin typeface="Arial"/>
                <a:cs typeface="Arial"/>
              </a:rPr>
              <a:t>Quiñones</a:t>
            </a:r>
            <a:r>
              <a:rPr lang="en-US" sz="2400" dirty="0">
                <a:solidFill>
                  <a:schemeClr val="tx1"/>
                </a:solidFill>
                <a:latin typeface="Arial"/>
                <a:cs typeface="Arial"/>
              </a:rPr>
              <a:t>, PhD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8737600" y="6356355"/>
            <a:ext cx="2844800" cy="365125"/>
          </a:xfrm>
        </p:spPr>
        <p:txBody>
          <a:bodyPr/>
          <a:lstStyle/>
          <a:p>
            <a:fld id="{96651D66-C80A-954B-A038-45CCFA327C4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6901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08DB6FE-F141-274D-8661-FC94D726E9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64921"/>
            <a:ext cx="12192000" cy="4660360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D2F133E5-8A4A-A247-9C22-ADB5537CD5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Download data using the Table Browser</a:t>
            </a:r>
          </a:p>
        </p:txBody>
      </p:sp>
      <p:sp>
        <p:nvSpPr>
          <p:cNvPr id="10" name="Donut 9">
            <a:extLst>
              <a:ext uri="{FF2B5EF4-FFF2-40B4-BE49-F238E27FC236}">
                <a16:creationId xmlns:a16="http://schemas.microsoft.com/office/drawing/2014/main" id="{79654B91-609D-704D-9990-351CE24E6B4E}"/>
              </a:ext>
            </a:extLst>
          </p:cNvPr>
          <p:cNvSpPr/>
          <p:nvPr/>
        </p:nvSpPr>
        <p:spPr>
          <a:xfrm>
            <a:off x="0" y="5134340"/>
            <a:ext cx="800102" cy="670560"/>
          </a:xfrm>
          <a:prstGeom prst="donut">
            <a:avLst>
              <a:gd name="adj" fmla="val 13636"/>
            </a:avLst>
          </a:prstGeom>
          <a:solidFill>
            <a:srgbClr val="00B0F0"/>
          </a:solidFill>
          <a:ln>
            <a:solidFill>
              <a:srgbClr val="D971D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74061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F0C2A-1CD9-0742-AB5F-B98E7B93F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NCBI databases - https://</a:t>
            </a:r>
            <a:r>
              <a:rPr lang="en-US" sz="3600" dirty="0" err="1"/>
              <a:t>www.ncbi.nlm.nih.gov</a:t>
            </a:r>
            <a:r>
              <a:rPr lang="en-US" sz="3600" dirty="0"/>
              <a:t>/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2CA1C71-318F-6F48-8F2D-4504511724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202733"/>
            <a:ext cx="9043194" cy="442082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F1B1745-C93F-8647-BF16-D56205AFE529}"/>
              </a:ext>
            </a:extLst>
          </p:cNvPr>
          <p:cNvSpPr txBox="1"/>
          <p:nvPr/>
        </p:nvSpPr>
        <p:spPr>
          <a:xfrm>
            <a:off x="9814560" y="3413147"/>
            <a:ext cx="2137829" cy="369332"/>
          </a:xfrm>
          <a:prstGeom prst="rect">
            <a:avLst/>
          </a:prstGeom>
          <a:noFill/>
          <a:ln>
            <a:solidFill>
              <a:srgbClr val="D971D9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Links to related data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E9860D-D31A-5442-81CF-AEA14A3E5A58}"/>
              </a:ext>
            </a:extLst>
          </p:cNvPr>
          <p:cNvSpPr txBox="1"/>
          <p:nvPr/>
        </p:nvSpPr>
        <p:spPr>
          <a:xfrm>
            <a:off x="9814559" y="2437787"/>
            <a:ext cx="2290114" cy="369332"/>
          </a:xfrm>
          <a:prstGeom prst="rect">
            <a:avLst/>
          </a:prstGeom>
          <a:noFill/>
          <a:ln>
            <a:solidFill>
              <a:srgbClr val="D971D9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Access to related tools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B3C5D5-21C7-A44C-A53B-2C0CF1D0408F}"/>
              </a:ext>
            </a:extLst>
          </p:cNvPr>
          <p:cNvSpPr txBox="1"/>
          <p:nvPr/>
        </p:nvSpPr>
        <p:spPr>
          <a:xfrm>
            <a:off x="3155784" y="5778127"/>
            <a:ext cx="1975413" cy="369332"/>
          </a:xfrm>
          <a:prstGeom prst="rect">
            <a:avLst/>
          </a:prstGeom>
          <a:noFill/>
          <a:ln>
            <a:solidFill>
              <a:srgbClr val="D971D9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Browser integrated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78206E-EA34-454D-83AB-62126507C44A}"/>
              </a:ext>
            </a:extLst>
          </p:cNvPr>
          <p:cNvSpPr txBox="1"/>
          <p:nvPr/>
        </p:nvSpPr>
        <p:spPr>
          <a:xfrm>
            <a:off x="8593039" y="6229589"/>
            <a:ext cx="2987485" cy="461665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2400" dirty="0"/>
              <a:t>Similar to </a:t>
            </a:r>
            <a:r>
              <a:rPr lang="en-US" sz="2400" dirty="0" err="1"/>
              <a:t>Ensembl.org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074252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46929-9810-CF49-9F20-8AE0EB6A6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NCBI BLAST to DNA and Protein sequences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526E907-5B2B-8E43-AA3C-E986AC88E531}"/>
              </a:ext>
            </a:extLst>
          </p:cNvPr>
          <p:cNvSpPr/>
          <p:nvPr/>
        </p:nvSpPr>
        <p:spPr>
          <a:xfrm>
            <a:off x="6922938" y="775454"/>
            <a:ext cx="383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blast.ncbi.nlm.nih.gov</a:t>
            </a:r>
            <a:r>
              <a:rPr lang="en-US" dirty="0"/>
              <a:t>/</a:t>
            </a:r>
            <a:r>
              <a:rPr lang="en-US" dirty="0" err="1"/>
              <a:t>Blast.cgi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896B4AC-5AFA-1642-96B4-8FEB5BE5CD37}"/>
              </a:ext>
            </a:extLst>
          </p:cNvPr>
          <p:cNvSpPr/>
          <p:nvPr/>
        </p:nvSpPr>
        <p:spPr>
          <a:xfrm>
            <a:off x="800102" y="1804160"/>
            <a:ext cx="259841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Source Sans Pro"/>
              </a:rPr>
              <a:t>Basic Local Alignment Search Tool</a:t>
            </a:r>
            <a:endParaRPr lang="en-US" b="1" i="0" u="none" strike="noStrike" dirty="0">
              <a:solidFill>
                <a:srgbClr val="000000"/>
              </a:solidFill>
              <a:effectLst/>
              <a:latin typeface="Source Sans Pro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F781705-A4E3-A34D-B676-78B59C077A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1941" y="1595221"/>
            <a:ext cx="2311400" cy="1193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F5E570A-3E76-6748-85E0-C10209E7F7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0999" y="1595221"/>
            <a:ext cx="2311400" cy="11811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6A2CDD4-3A65-6741-BF7C-B307EF23EE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7578" y="2255621"/>
            <a:ext cx="2324100" cy="533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237E540-048A-154E-BDA6-A5E473ABCE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9241" y="1595221"/>
            <a:ext cx="2311400" cy="5334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F0BA802-02E3-7844-8519-C0B210BFD4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81941" y="3041336"/>
            <a:ext cx="7423760" cy="3816664"/>
          </a:xfrm>
          <a:prstGeom prst="rect">
            <a:avLst/>
          </a:prstGeom>
          <a:ln>
            <a:solidFill>
              <a:schemeClr val="accent2"/>
            </a:solidFill>
          </a:ln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5159ED7B-DCB5-A844-BA71-F376BDB4E3EA}"/>
              </a:ext>
            </a:extLst>
          </p:cNvPr>
          <p:cNvSpPr/>
          <p:nvPr/>
        </p:nvSpPr>
        <p:spPr>
          <a:xfrm>
            <a:off x="800102" y="4185452"/>
            <a:ext cx="22963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Source Sans Pro"/>
              </a:rPr>
              <a:t>Other Search Tools</a:t>
            </a:r>
            <a:endParaRPr lang="en-US" b="1" i="0" u="none" strike="noStrike" dirty="0">
              <a:solidFill>
                <a:srgbClr val="000000"/>
              </a:solidFill>
              <a:effectLst/>
              <a:latin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3919604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F4FBD-3AEC-A04E-99FB-D7AC1EF6F2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2" y="147636"/>
            <a:ext cx="10904218" cy="995364"/>
          </a:xfrm>
        </p:spPr>
        <p:txBody>
          <a:bodyPr>
            <a:normAutofit fontScale="90000"/>
          </a:bodyPr>
          <a:lstStyle/>
          <a:p>
            <a:r>
              <a:rPr lang="en-US" dirty="0"/>
              <a:t>NCBI repository allows you to publish your data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F0B396-D618-E74F-9500-ED8089B528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949" y="1539240"/>
            <a:ext cx="5200261" cy="4632960"/>
          </a:xfrm>
          <a:prstGeom prst="rect">
            <a:avLst/>
          </a:prstGeom>
        </p:spPr>
      </p:pic>
      <p:sp>
        <p:nvSpPr>
          <p:cNvPr id="7" name="Right Arrow 6">
            <a:extLst>
              <a:ext uri="{FF2B5EF4-FFF2-40B4-BE49-F238E27FC236}">
                <a16:creationId xmlns:a16="http://schemas.microsoft.com/office/drawing/2014/main" id="{C209DCAF-F527-8F47-B559-C67D9E842AA7}"/>
              </a:ext>
            </a:extLst>
          </p:cNvPr>
          <p:cNvSpPr/>
          <p:nvPr/>
        </p:nvSpPr>
        <p:spPr>
          <a:xfrm>
            <a:off x="6252210" y="3474720"/>
            <a:ext cx="529589" cy="117348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E7ED331-661E-924C-A0ED-3FBC80D9EA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6110" y="1295400"/>
            <a:ext cx="5181010" cy="5532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8804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8D22C-ED69-444C-988B-1024C9C6A3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European Nucleotide Database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39199C-C8E8-E04F-A401-93FDF401E98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It mirrors NCBI SRA and allows easy download of </a:t>
            </a:r>
            <a:r>
              <a:rPr lang="en-US" dirty="0" err="1"/>
              <a:t>fastq</a:t>
            </a:r>
            <a:r>
              <a:rPr lang="en-US" dirty="0"/>
              <a:t> files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C1C6212-C016-644E-931D-158E058E60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3691890"/>
            <a:ext cx="11506200" cy="17907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389AC91-D8AA-494A-B25B-28D32885E5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8680" y="1497848"/>
            <a:ext cx="4493719" cy="1550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1808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EED5F-62AE-8848-A7A3-2783B9326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Specialized Genome Databases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B2EAD0-9817-5641-9B87-04DBC06D5B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00102" y="1600205"/>
            <a:ext cx="10538457" cy="4525963"/>
          </a:xfrm>
        </p:spPr>
        <p:txBody>
          <a:bodyPr>
            <a:normAutofit/>
          </a:bodyPr>
          <a:lstStyle/>
          <a:p>
            <a:r>
              <a:rPr lang="en-US" dirty="0"/>
              <a:t>Prokaryotes</a:t>
            </a:r>
          </a:p>
          <a:p>
            <a:pPr lvl="1"/>
            <a:r>
              <a:rPr lang="en-US" dirty="0"/>
              <a:t>Integrated Microbial Genomes (IGM) </a:t>
            </a:r>
            <a:r>
              <a:rPr lang="en-US" dirty="0">
                <a:hlinkClick r:id="rId2"/>
              </a:rPr>
              <a:t>https://img.jgi.doe.gov</a:t>
            </a:r>
            <a:endParaRPr lang="en-US" dirty="0"/>
          </a:p>
          <a:p>
            <a:r>
              <a:rPr lang="en-US" dirty="0"/>
              <a:t>Eukaryotic Pathogens (</a:t>
            </a:r>
            <a:r>
              <a:rPr lang="en-US" dirty="0" err="1"/>
              <a:t>EuPathD</a:t>
            </a:r>
            <a:r>
              <a:rPr lang="en-US" dirty="0"/>
              <a:t>) </a:t>
            </a:r>
            <a:r>
              <a:rPr lang="en-US" sz="2000" dirty="0">
                <a:hlinkClick r:id="rId3"/>
              </a:rPr>
              <a:t>https://eupathdb.org/eupathdb</a:t>
            </a:r>
            <a:endParaRPr lang="en-US" sz="2000" dirty="0"/>
          </a:p>
          <a:p>
            <a:r>
              <a:rPr lang="en-US" dirty="0"/>
              <a:t>Influenza: </a:t>
            </a:r>
          </a:p>
          <a:p>
            <a:pPr lvl="2"/>
            <a:r>
              <a:rPr lang="en-US" dirty="0"/>
              <a:t>GSAID https://</a:t>
            </a:r>
            <a:r>
              <a:rPr lang="en-US" dirty="0" err="1"/>
              <a:t>www.gisaid.org</a:t>
            </a:r>
            <a:endParaRPr lang="en-US" dirty="0"/>
          </a:p>
          <a:p>
            <a:pPr lvl="2"/>
            <a:r>
              <a:rPr lang="en-US" dirty="0"/>
              <a:t>IRD </a:t>
            </a:r>
            <a:r>
              <a:rPr lang="en-US" dirty="0">
                <a:hlinkClick r:id="rId4"/>
              </a:rPr>
              <a:t>https://www.fludb.org</a:t>
            </a:r>
            <a:endParaRPr lang="en-US" dirty="0"/>
          </a:p>
          <a:p>
            <a:r>
              <a:rPr lang="en-US" dirty="0"/>
              <a:t>Viruses</a:t>
            </a:r>
          </a:p>
          <a:p>
            <a:pPr lvl="2"/>
            <a:r>
              <a:rPr lang="en-US" dirty="0"/>
              <a:t>VIPR </a:t>
            </a:r>
            <a:r>
              <a:rPr lang="en-US" dirty="0">
                <a:hlinkClick r:id="rId5"/>
              </a:rPr>
              <a:t>https://www.viprbrc.org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397568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26F98-CB10-6A49-9A48-91F1ADAAAA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7763" y="958850"/>
            <a:ext cx="4011084" cy="1162050"/>
          </a:xfrm>
        </p:spPr>
        <p:txBody>
          <a:bodyPr>
            <a:normAutofit/>
          </a:bodyPr>
          <a:lstStyle/>
          <a:p>
            <a:r>
              <a:rPr lang="en-US" sz="3600" dirty="0"/>
              <a:t>Let’s practice!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70412CC-CB90-C64C-91E0-6D6EC7B5F3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20687" y="3444240"/>
            <a:ext cx="6815667" cy="731520"/>
          </a:xfrm>
        </p:spPr>
        <p:txBody>
          <a:bodyPr/>
          <a:lstStyle/>
          <a:p>
            <a:r>
              <a:rPr lang="en-US" dirty="0"/>
              <a:t>Please follow exercises provided</a:t>
            </a:r>
          </a:p>
        </p:txBody>
      </p:sp>
    </p:spTree>
    <p:extLst>
      <p:ext uri="{BB962C8B-B14F-4D97-AF65-F5344CB8AC3E}">
        <p14:creationId xmlns:p14="http://schemas.microsoft.com/office/powerpoint/2010/main" val="38368988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84667"/>
            <a:ext cx="11582400" cy="962887"/>
          </a:xfrm>
        </p:spPr>
        <p:txBody>
          <a:bodyPr/>
          <a:lstStyle/>
          <a:p>
            <a:r>
              <a:rPr lang="en-US" dirty="0"/>
              <a:t>Today’s Instructor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15834" y="1600205"/>
            <a:ext cx="7928708" cy="4525963"/>
          </a:xfrm>
        </p:spPr>
        <p:txBody>
          <a:bodyPr>
            <a:normAutofit/>
          </a:bodyPr>
          <a:lstStyle/>
          <a:p>
            <a:r>
              <a:rPr lang="en-US" dirty="0"/>
              <a:t>Bioinformatics and Computational Biosciences Branch (BCBB), NIAID</a:t>
            </a:r>
          </a:p>
          <a:p>
            <a:r>
              <a:rPr lang="en-US" dirty="0"/>
              <a:t>National Institutes of Health, Bethesda, MD USA.</a:t>
            </a:r>
          </a:p>
          <a:p>
            <a:r>
              <a:rPr lang="en-US" dirty="0"/>
              <a:t>Contact our team via email: </a:t>
            </a:r>
          </a:p>
          <a:p>
            <a:pPr lvl="1"/>
            <a:r>
              <a:rPr lang="en-US" dirty="0"/>
              <a:t>Email: </a:t>
            </a:r>
            <a:r>
              <a:rPr lang="en-US" dirty="0">
                <a:hlinkClick r:id="rId3"/>
              </a:rPr>
              <a:t>ace@icermali.org</a:t>
            </a:r>
            <a:endParaRPr lang="en-US" dirty="0"/>
          </a:p>
          <a:p>
            <a:pPr lvl="1"/>
            <a:r>
              <a:rPr lang="en-US" dirty="0"/>
              <a:t>Listserv: </a:t>
            </a:r>
            <a:r>
              <a:rPr lang="en-US" sz="2400" u="sng" dirty="0">
                <a:hlinkClick r:id="rId4"/>
              </a:rPr>
              <a:t>ACE-GLOBAL-ANNOUNCE@list.nih.gov</a:t>
            </a:r>
            <a:endParaRPr lang="en-US" sz="2400" u="sng" dirty="0"/>
          </a:p>
          <a:p>
            <a:pPr lvl="1"/>
            <a:r>
              <a:rPr lang="en-US" dirty="0"/>
              <a:t>Instructor: </a:t>
            </a:r>
            <a:r>
              <a:rPr lang="en-US" dirty="0">
                <a:hlinkClick r:id="rId5"/>
              </a:rPr>
              <a:t>mariam.quinones@nih.gov</a:t>
            </a:r>
            <a:r>
              <a:rPr lang="en-US" dirty="0"/>
              <a:t> 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3032" y="1600205"/>
            <a:ext cx="1604817" cy="160481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9" name="TextBox 8"/>
          <p:cNvSpPr txBox="1"/>
          <p:nvPr/>
        </p:nvSpPr>
        <p:spPr>
          <a:xfrm>
            <a:off x="867044" y="4039468"/>
            <a:ext cx="318002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/>
                <a:cs typeface="Arial"/>
              </a:rPr>
              <a:t>Dr. Mariam </a:t>
            </a:r>
            <a:r>
              <a:rPr lang="en-US" b="1" dirty="0" err="1">
                <a:latin typeface="Arial"/>
                <a:cs typeface="Arial"/>
              </a:rPr>
              <a:t>Quiñones</a:t>
            </a:r>
            <a:r>
              <a:rPr lang="en-US" dirty="0">
                <a:latin typeface="Arial"/>
                <a:cs typeface="Arial"/>
              </a:rPr>
              <a:t>, </a:t>
            </a:r>
          </a:p>
          <a:p>
            <a:r>
              <a:rPr lang="en-US" dirty="0">
                <a:latin typeface="Arial"/>
                <a:cs typeface="Arial"/>
              </a:rPr>
              <a:t>Ph.D. in Molecular Microbiology</a:t>
            </a:r>
          </a:p>
          <a:p>
            <a:endParaRPr lang="en-US" dirty="0">
              <a:latin typeface="Arial"/>
              <a:cs typeface="Arial"/>
            </a:endParaRPr>
          </a:p>
          <a:p>
            <a:r>
              <a:rPr lang="en-US" dirty="0">
                <a:latin typeface="Arial"/>
                <a:cs typeface="Arial"/>
              </a:rPr>
              <a:t>Ongoing Computational Biology projects: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latin typeface="Arial"/>
                <a:cs typeface="Arial"/>
              </a:rPr>
              <a:t>16S microbiome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latin typeface="Arial"/>
                <a:cs typeface="Arial"/>
              </a:rPr>
              <a:t>Ion Torrent Zika virus genome assembly</a:t>
            </a: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4294967295"/>
          </p:nvPr>
        </p:nvSpPr>
        <p:spPr>
          <a:xfrm>
            <a:off x="8737600" y="6356355"/>
            <a:ext cx="2844800" cy="365125"/>
          </a:xfrm>
        </p:spPr>
        <p:txBody>
          <a:bodyPr/>
          <a:lstStyle/>
          <a:p>
            <a:fld id="{96651D66-C80A-954B-A038-45CCFA327C4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6260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C649F1-6F1B-9B44-883A-7CC6114F21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Genome Databases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F74F30-0217-3B44-8323-9E4FBA63ED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They address the need to access and view annotated genomic data to aid in interpretation</a:t>
            </a:r>
          </a:p>
          <a:p>
            <a:pPr marL="0" indent="0">
              <a:buNone/>
            </a:pPr>
            <a:endParaRPr lang="en-US" sz="2800" dirty="0"/>
          </a:p>
          <a:p>
            <a:r>
              <a:rPr lang="en-US" sz="2800" dirty="0"/>
              <a:t>The first major web based programs to view genomic data were the </a:t>
            </a:r>
            <a:r>
              <a:rPr lang="en-US" sz="2800" dirty="0">
                <a:hlinkClick r:id="rId3"/>
              </a:rPr>
              <a:t>Sacharomyces (yeast) genome database</a:t>
            </a:r>
            <a:r>
              <a:rPr lang="en-US" sz="2800" dirty="0"/>
              <a:t> and the </a:t>
            </a:r>
            <a:r>
              <a:rPr lang="en-US" sz="2800" u="sng" dirty="0">
                <a:hlinkClick r:id="rId4" tooltip="WormBase"/>
              </a:rPr>
              <a:t>WormBase</a:t>
            </a:r>
            <a:r>
              <a:rPr lang="en-US" sz="2800" dirty="0"/>
              <a:t> (</a:t>
            </a:r>
            <a:r>
              <a:rPr lang="en-US" sz="2800" i="1" dirty="0"/>
              <a:t>C. </a:t>
            </a:r>
            <a:r>
              <a:rPr lang="en-US" sz="2800" i="1" dirty="0" err="1"/>
              <a:t>elegans</a:t>
            </a:r>
            <a:r>
              <a:rPr lang="en-US" sz="2800" i="1" dirty="0"/>
              <a:t> </a:t>
            </a:r>
            <a:r>
              <a:rPr lang="en-US" sz="2800" dirty="0"/>
              <a:t>genome)</a:t>
            </a:r>
          </a:p>
          <a:p>
            <a:pPr marL="0" indent="0">
              <a:buNone/>
            </a:pPr>
            <a:endParaRPr lang="en-US" sz="2800" dirty="0"/>
          </a:p>
          <a:p>
            <a:r>
              <a:rPr lang="en-US" sz="2800" dirty="0"/>
              <a:t>Human genome databases: </a:t>
            </a:r>
            <a:r>
              <a:rPr lang="en-US" sz="2800" dirty="0">
                <a:hlinkClick r:id="rId5"/>
              </a:rPr>
              <a:t>UCSC Genome Browser</a:t>
            </a:r>
            <a:r>
              <a:rPr lang="en-US" sz="2800" dirty="0"/>
              <a:t>, Sanger’s </a:t>
            </a:r>
            <a:r>
              <a:rPr lang="en-US" sz="2800" dirty="0">
                <a:hlinkClick r:id="rId6"/>
              </a:rPr>
              <a:t>Ensembl</a:t>
            </a:r>
            <a:r>
              <a:rPr lang="en-US" sz="2800" dirty="0"/>
              <a:t> and NCBI’s </a:t>
            </a:r>
            <a:r>
              <a:rPr lang="en-US" sz="2800" dirty="0">
                <a:hlinkClick r:id="rId7"/>
              </a:rPr>
              <a:t>Genome Data Viewer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0704550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C649F1-6F1B-9B44-883A-7CC6114F21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Biological Databases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778F244-CB82-0F45-AC0B-0CF30F9BA31C}"/>
              </a:ext>
            </a:extLst>
          </p:cNvPr>
          <p:cNvSpPr/>
          <p:nvPr/>
        </p:nvSpPr>
        <p:spPr>
          <a:xfrm>
            <a:off x="6050827" y="6144444"/>
            <a:ext cx="56619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View list: </a:t>
            </a:r>
            <a:r>
              <a:rPr lang="en-US" dirty="0">
                <a:hlinkClick r:id="rId3"/>
              </a:rPr>
              <a:t>http://www.oxfordjournals.org/nar/database/c/</a:t>
            </a:r>
            <a:r>
              <a:rPr lang="en-US" dirty="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699A646-2B9D-094F-9C7B-BD4B90AD69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0827" y="1628019"/>
            <a:ext cx="5910372" cy="44185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FF19865-94FB-1043-B418-DE0973A3527E}"/>
              </a:ext>
            </a:extLst>
          </p:cNvPr>
          <p:cNvSpPr/>
          <p:nvPr/>
        </p:nvSpPr>
        <p:spPr>
          <a:xfrm>
            <a:off x="825500" y="2011680"/>
            <a:ext cx="5087620" cy="3651250"/>
          </a:xfrm>
          <a:prstGeom prst="rect">
            <a:avLst/>
          </a:prstGeom>
          <a:noFill/>
        </p:spPr>
        <p:txBody>
          <a:bodyPr wrap="square" lIns="91440" tIns="45720" rIns="91440" bIns="45720" numCol="3">
            <a:spAutoFit/>
          </a:bodyPr>
          <a:lstStyle/>
          <a:p>
            <a:r>
              <a:rPr lang="en-US" sz="2800" b="1" dirty="0">
                <a:ln w="0"/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DNA</a:t>
            </a:r>
          </a:p>
          <a:p>
            <a:endParaRPr lang="en-US" sz="2800" b="1" dirty="0">
              <a:ln w="0"/>
              <a:solidFill>
                <a:schemeClr val="accent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r>
              <a:rPr lang="en-US" sz="2800" b="1" dirty="0">
                <a:ln w="0"/>
                <a:solidFill>
                  <a:schemeClr val="accent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RNA</a:t>
            </a:r>
          </a:p>
          <a:p>
            <a:endParaRPr lang="en-US" sz="2800" b="1" dirty="0">
              <a:ln w="0"/>
              <a:solidFill>
                <a:schemeClr val="accent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r>
              <a:rPr lang="en-US" sz="2800" b="1" dirty="0">
                <a:ln w="0"/>
                <a:solidFill>
                  <a:schemeClr val="accent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Protein</a:t>
            </a:r>
          </a:p>
          <a:p>
            <a:endParaRPr lang="en-US" sz="2800" b="1" dirty="0">
              <a:ln w="0"/>
              <a:solidFill>
                <a:schemeClr val="accent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r>
              <a:rPr lang="en-US" sz="2800" b="1" dirty="0">
                <a:ln w="0"/>
                <a:solidFill>
                  <a:schemeClr val="accent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Pathways</a:t>
            </a:r>
          </a:p>
          <a:p>
            <a:endParaRPr lang="en-US" sz="2800" b="1" dirty="0">
              <a:ln w="0"/>
              <a:solidFill>
                <a:schemeClr val="accent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r>
              <a:rPr lang="en-US" sz="2800" b="1" dirty="0">
                <a:ln w="0"/>
                <a:solidFill>
                  <a:schemeClr val="accent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Variants</a:t>
            </a:r>
          </a:p>
          <a:p>
            <a:endParaRPr lang="en-US" sz="2800" b="1" dirty="0">
              <a:ln w="0"/>
              <a:solidFill>
                <a:schemeClr val="accent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r>
              <a:rPr lang="en-US" sz="2800" b="1" dirty="0">
                <a:ln w="0"/>
                <a:solidFill>
                  <a:schemeClr val="accent5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Plants</a:t>
            </a:r>
          </a:p>
          <a:p>
            <a:endParaRPr lang="en-US" sz="2800" b="1" dirty="0">
              <a:ln w="0"/>
              <a:solidFill>
                <a:schemeClr val="accent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r>
              <a:rPr lang="en-US" sz="2800" b="1" dirty="0">
                <a:ln w="0"/>
                <a:solidFill>
                  <a:schemeClr val="bg2">
                    <a:lumMod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Immune</a:t>
            </a:r>
          </a:p>
          <a:p>
            <a:endParaRPr lang="en-US" sz="2800" b="1" dirty="0">
              <a:ln w="0"/>
              <a:solidFill>
                <a:schemeClr val="accent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r>
              <a:rPr lang="en-US" sz="2800" b="1" dirty="0">
                <a:ln w="0"/>
                <a:solidFill>
                  <a:srgbClr val="D971D9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Metabolic</a:t>
            </a:r>
          </a:p>
          <a:p>
            <a:endParaRPr lang="en-US" sz="2800" b="1" dirty="0">
              <a:ln w="0"/>
              <a:solidFill>
                <a:schemeClr val="accent2">
                  <a:lumMod val="7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r>
              <a:rPr lang="en-US" sz="2800" b="1" dirty="0">
                <a:ln w="0"/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Genomes</a:t>
            </a:r>
          </a:p>
          <a:p>
            <a:endParaRPr lang="en-US" sz="2800" b="1" dirty="0">
              <a:ln w="0"/>
              <a:solidFill>
                <a:srgbClr val="FF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r>
              <a:rPr lang="en-US" sz="2800" b="1" dirty="0">
                <a:ln w="0"/>
                <a:solidFill>
                  <a:srgbClr val="92D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Gene Expression</a:t>
            </a:r>
          </a:p>
          <a:p>
            <a:endParaRPr lang="en-US" sz="2800" b="1" dirty="0">
              <a:ln w="0"/>
              <a:solidFill>
                <a:srgbClr val="92D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r>
              <a:rPr lang="en-US" sz="2800" b="1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Microbes</a:t>
            </a:r>
          </a:p>
          <a:p>
            <a:r>
              <a:rPr lang="en-US" sz="2800" b="1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7606568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E29066-2474-6B41-9B3B-A48A02BA4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340" y="170760"/>
            <a:ext cx="11996420" cy="847195"/>
          </a:xfrm>
        </p:spPr>
        <p:txBody>
          <a:bodyPr>
            <a:noAutofit/>
          </a:bodyPr>
          <a:lstStyle/>
          <a:p>
            <a:pPr algn="l"/>
            <a:r>
              <a:rPr lang="en-US" sz="2800" dirty="0"/>
              <a:t>The reduction in sequencing costs allow increase in genome sequencing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6DAF0E-5E42-0F4B-9EB8-11B4B71355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500" y="1156454"/>
            <a:ext cx="7355840" cy="551688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4172A9D-8F39-8046-A1C0-E4E6FEF99095}"/>
              </a:ext>
            </a:extLst>
          </p:cNvPr>
          <p:cNvSpPr/>
          <p:nvPr/>
        </p:nvSpPr>
        <p:spPr>
          <a:xfrm>
            <a:off x="1259840" y="6304002"/>
            <a:ext cx="71170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https://</a:t>
            </a:r>
            <a:r>
              <a:rPr lang="en-US" dirty="0" err="1">
                <a:solidFill>
                  <a:schemeClr val="bg1"/>
                </a:solidFill>
              </a:rPr>
              <a:t>www.genome.gov</a:t>
            </a:r>
            <a:r>
              <a:rPr lang="en-US" dirty="0">
                <a:solidFill>
                  <a:schemeClr val="bg1"/>
                </a:solidFill>
              </a:rPr>
              <a:t>/images/content/costpergenome_2017.jpg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20A5D64-B2A0-2A45-B950-1568A22B5733}"/>
              </a:ext>
            </a:extLst>
          </p:cNvPr>
          <p:cNvSpPr/>
          <p:nvPr/>
        </p:nvSpPr>
        <p:spPr>
          <a:xfrm>
            <a:off x="8376920" y="6165502"/>
            <a:ext cx="367284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www.genome.gov</a:t>
            </a:r>
            <a:r>
              <a:rPr lang="en-US" dirty="0"/>
              <a:t>/27541954/</a:t>
            </a:r>
            <a:r>
              <a:rPr lang="en-US" dirty="0" err="1"/>
              <a:t>dna</a:t>
            </a:r>
            <a:r>
              <a:rPr lang="en-US" dirty="0"/>
              <a:t>-sequencing-costs-data/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1E4FA4-6347-5F4B-AAF5-8981D74E64AD}"/>
              </a:ext>
            </a:extLst>
          </p:cNvPr>
          <p:cNvSpPr txBox="1"/>
          <p:nvPr/>
        </p:nvSpPr>
        <p:spPr>
          <a:xfrm>
            <a:off x="8181340" y="1562606"/>
            <a:ext cx="3980513" cy="43396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Whole Genomes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Targeted regions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Deep sequencing</a:t>
            </a:r>
          </a:p>
          <a:p>
            <a:endParaRPr lang="en-US" sz="2800" dirty="0"/>
          </a:p>
          <a:p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Comparative genomics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Gene expression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Epigenetics / Regulation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Metagenomics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8" name="Down Arrow 7">
            <a:extLst>
              <a:ext uri="{FF2B5EF4-FFF2-40B4-BE49-F238E27FC236}">
                <a16:creationId xmlns:a16="http://schemas.microsoft.com/office/drawing/2014/main" id="{E0FE8493-142C-9740-B915-6FBE10E1AC64}"/>
              </a:ext>
            </a:extLst>
          </p:cNvPr>
          <p:cNvSpPr/>
          <p:nvPr/>
        </p:nvSpPr>
        <p:spPr>
          <a:xfrm>
            <a:off x="9525000" y="2993291"/>
            <a:ext cx="350520" cy="594360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6866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8BFF1-169E-EA4C-BBB0-BA2FA0841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you do with genome databases?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058E4B-CF70-5E44-918B-AB573BA5D8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Search for genomic features (e.g. genes, regulatory elements, transcripts)</a:t>
            </a:r>
          </a:p>
          <a:p>
            <a:r>
              <a:rPr lang="en-US" dirty="0"/>
              <a:t>Explore region of interest for annotations such as gene expression, histone modification, conservation across species, mutations</a:t>
            </a:r>
          </a:p>
          <a:p>
            <a:r>
              <a:rPr lang="en-US" dirty="0"/>
              <a:t>Use browser to upload custom tracks of data and compare with published tracks</a:t>
            </a:r>
          </a:p>
          <a:p>
            <a:r>
              <a:rPr lang="en-US" dirty="0"/>
              <a:t>Download sequence data </a:t>
            </a:r>
            <a:r>
              <a:rPr lang="en-US"/>
              <a:t>in multiple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63128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60" y="247711"/>
            <a:ext cx="9006840" cy="762000"/>
          </a:xfrm>
        </p:spPr>
        <p:txBody>
          <a:bodyPr>
            <a:normAutofit fontScale="90000"/>
          </a:bodyPr>
          <a:lstStyle/>
          <a:p>
            <a:r>
              <a:rPr lang="en-US" dirty="0"/>
              <a:t>What else is in a Genome Browser?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00125" y="1447800"/>
            <a:ext cx="10115550" cy="1600200"/>
          </a:xfrm>
        </p:spPr>
        <p:txBody>
          <a:bodyPr wrap="square">
            <a:normAutofit/>
          </a:bodyPr>
          <a:lstStyle/>
          <a:p>
            <a:pPr>
              <a:buNone/>
            </a:pPr>
            <a:r>
              <a:rPr lang="en-US" dirty="0"/>
              <a:t>With a genome browser, you display of genomic information from biological databases</a:t>
            </a:r>
            <a:endParaRPr lang="en-US" b="1" dirty="0"/>
          </a:p>
        </p:txBody>
      </p:sp>
      <p:grpSp>
        <p:nvGrpSpPr>
          <p:cNvPr id="13" name="Group 12"/>
          <p:cNvGrpSpPr/>
          <p:nvPr/>
        </p:nvGrpSpPr>
        <p:grpSpPr>
          <a:xfrm>
            <a:off x="1493520" y="2667001"/>
            <a:ext cx="9951722" cy="3520770"/>
            <a:chOff x="175586" y="2819401"/>
            <a:chExt cx="8358815" cy="3054266"/>
          </a:xfrm>
        </p:grpSpPr>
        <p:sp>
          <p:nvSpPr>
            <p:cNvPr id="6" name="TextBox 5"/>
            <p:cNvSpPr txBox="1"/>
            <p:nvPr/>
          </p:nvSpPr>
          <p:spPr>
            <a:xfrm>
              <a:off x="175586" y="3657601"/>
              <a:ext cx="8358815" cy="2216066"/>
            </a:xfrm>
            <a:prstGeom prst="rect">
              <a:avLst/>
            </a:prstGeom>
            <a:noFill/>
          </p:spPr>
          <p:txBody>
            <a:bodyPr wrap="square" numCol="2" rtlCol="0">
              <a:spAutoFit/>
            </a:bodyPr>
            <a:lstStyle/>
            <a:p>
              <a:pPr>
                <a:buFont typeface="Arial"/>
                <a:buChar char="•"/>
              </a:pPr>
              <a:r>
                <a:rPr lang="en-US" sz="2000" dirty="0">
                  <a:latin typeface="Arial Regular"/>
                </a:rPr>
                <a:t> known and predicted genes</a:t>
              </a:r>
            </a:p>
            <a:p>
              <a:pPr>
                <a:buFont typeface="Arial"/>
                <a:buChar char="•"/>
              </a:pPr>
              <a:r>
                <a:rPr lang="en-US" sz="2000" dirty="0">
                  <a:latin typeface="Arial Regular"/>
                </a:rPr>
                <a:t> </a:t>
              </a:r>
              <a:r>
                <a:rPr lang="en-US" sz="2000" dirty="0" err="1">
                  <a:latin typeface="Arial Regular"/>
                </a:rPr>
                <a:t>ESTs</a:t>
              </a:r>
              <a:endParaRPr lang="en-US" sz="2000" dirty="0">
                <a:latin typeface="Arial Regular"/>
              </a:endParaRPr>
            </a:p>
            <a:p>
              <a:pPr>
                <a:buFont typeface="Arial"/>
                <a:buChar char="•"/>
              </a:pPr>
              <a:r>
                <a:rPr lang="en-US" sz="2000" dirty="0">
                  <a:latin typeface="Arial Regular"/>
                </a:rPr>
                <a:t> mRNAs</a:t>
              </a:r>
            </a:p>
            <a:p>
              <a:pPr>
                <a:buFont typeface="Arial"/>
                <a:buChar char="•"/>
              </a:pPr>
              <a:r>
                <a:rPr lang="en-US" sz="2000" dirty="0">
                  <a:latin typeface="Arial Regular"/>
                </a:rPr>
                <a:t> </a:t>
              </a:r>
              <a:r>
                <a:rPr lang="en-US" sz="2000" dirty="0" err="1">
                  <a:latin typeface="Arial Regular"/>
                </a:rPr>
                <a:t>CpG</a:t>
              </a:r>
              <a:r>
                <a:rPr lang="en-US" sz="2000" dirty="0">
                  <a:latin typeface="Arial Regular"/>
                </a:rPr>
                <a:t> islands</a:t>
              </a:r>
            </a:p>
            <a:p>
              <a:pPr>
                <a:buFont typeface="Arial"/>
                <a:buChar char="•"/>
              </a:pPr>
              <a:r>
                <a:rPr lang="en-US" sz="2000" dirty="0">
                  <a:latin typeface="Arial Regular"/>
                </a:rPr>
                <a:t> assembly gaps and coverage</a:t>
              </a:r>
            </a:p>
            <a:p>
              <a:pPr>
                <a:buFont typeface="Arial"/>
                <a:buChar char="•"/>
              </a:pPr>
              <a:r>
                <a:rPr lang="en-US" sz="2000" dirty="0">
                  <a:latin typeface="Arial Regular"/>
                </a:rPr>
                <a:t> chromosomal bands</a:t>
              </a:r>
            </a:p>
            <a:p>
              <a:pPr>
                <a:buFont typeface="Arial"/>
                <a:buChar char="•"/>
              </a:pPr>
              <a:r>
                <a:rPr lang="en-US" sz="2000" dirty="0">
                  <a:latin typeface="Arial Regular"/>
                </a:rPr>
                <a:t> homology to other organisms	 </a:t>
              </a:r>
            </a:p>
            <a:p>
              <a:pPr>
                <a:buFont typeface="Arial"/>
                <a:buChar char="•"/>
              </a:pPr>
              <a:endParaRPr lang="en-US" sz="2000" dirty="0">
                <a:latin typeface="Arial Regular"/>
              </a:endParaRPr>
            </a:p>
            <a:p>
              <a:pPr>
                <a:buFont typeface="Arial"/>
                <a:buChar char="•"/>
              </a:pPr>
              <a:r>
                <a:rPr lang="en-US" sz="2000" dirty="0">
                  <a:latin typeface="Arial Regular"/>
                </a:rPr>
                <a:t> RNA-</a:t>
              </a:r>
              <a:r>
                <a:rPr lang="en-US" sz="2000" dirty="0" err="1">
                  <a:latin typeface="Arial Regular"/>
                </a:rPr>
                <a:t>seq</a:t>
              </a:r>
              <a:r>
                <a:rPr lang="en-US" sz="2000" dirty="0">
                  <a:latin typeface="Arial Regular"/>
                </a:rPr>
                <a:t> data</a:t>
              </a:r>
            </a:p>
            <a:p>
              <a:pPr>
                <a:buFont typeface="Arial"/>
                <a:buChar char="•"/>
              </a:pPr>
              <a:r>
                <a:rPr lang="en-US" sz="2000" dirty="0">
                  <a:latin typeface="Arial Regular"/>
                </a:rPr>
                <a:t> Transcription factor binding sites</a:t>
              </a:r>
            </a:p>
            <a:p>
              <a:pPr>
                <a:buFont typeface="Arial"/>
                <a:buChar char="•"/>
              </a:pPr>
              <a:r>
                <a:rPr lang="en-US" sz="2000" dirty="0">
                  <a:latin typeface="Arial Regular"/>
                </a:rPr>
                <a:t> GC percent</a:t>
              </a:r>
            </a:p>
            <a:p>
              <a:pPr>
                <a:buFont typeface="Arial"/>
                <a:buChar char="•"/>
              </a:pPr>
              <a:r>
                <a:rPr lang="en-US" sz="2000" dirty="0">
                  <a:latin typeface="Arial Regular"/>
                </a:rPr>
                <a:t> Splicing variants</a:t>
              </a:r>
            </a:p>
            <a:p>
              <a:pPr>
                <a:buFont typeface="Arial"/>
                <a:buChar char="•"/>
              </a:pPr>
              <a:r>
                <a:rPr lang="en-US" sz="2000" dirty="0">
                  <a:latin typeface="Arial Regular"/>
                </a:rPr>
                <a:t> Known </a:t>
              </a:r>
              <a:r>
                <a:rPr lang="en-US" sz="2000" dirty="0" err="1">
                  <a:latin typeface="Arial Regular"/>
                </a:rPr>
                <a:t>SNPs</a:t>
              </a:r>
              <a:endParaRPr lang="en-US" sz="2000" dirty="0">
                <a:latin typeface="Arial Regular"/>
              </a:endParaRPr>
            </a:p>
            <a:p>
              <a:pPr>
                <a:buFont typeface="Arial"/>
                <a:buChar char="•"/>
              </a:pPr>
              <a:r>
                <a:rPr lang="en-US" sz="2000" dirty="0">
                  <a:latin typeface="Arial Regular"/>
                </a:rPr>
                <a:t> Associated publications</a:t>
              </a:r>
            </a:p>
            <a:p>
              <a:pPr>
                <a:buFont typeface="Arial"/>
                <a:buChar char="•"/>
              </a:pPr>
              <a:r>
                <a:rPr lang="en-US" sz="2000" dirty="0">
                  <a:latin typeface="Arial Regular"/>
                </a:rPr>
                <a:t> Sequence repeats</a:t>
              </a:r>
            </a:p>
            <a:p>
              <a:pPr>
                <a:buFont typeface="Arial"/>
                <a:buChar char="•"/>
              </a:pPr>
              <a:endParaRPr lang="en-US" dirty="0">
                <a:latin typeface="Arial Regular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57200" y="2819401"/>
              <a:ext cx="79705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tx2"/>
                  </a:solidFill>
                  <a:latin typeface="Arial Regular"/>
                </a:rPr>
                <a:t>Besides genome sequence, they provide additional data: </a:t>
              </a:r>
            </a:p>
          </p:txBody>
        </p:sp>
      </p:grpSp>
      <p:cxnSp>
        <p:nvCxnSpPr>
          <p:cNvPr id="10" name="Curved Connector 9"/>
          <p:cNvCxnSpPr/>
          <p:nvPr/>
        </p:nvCxnSpPr>
        <p:spPr>
          <a:xfrm rot="16200000" flipH="1">
            <a:off x="10011713" y="2417270"/>
            <a:ext cx="581054" cy="533398"/>
          </a:xfrm>
          <a:prstGeom prst="curvedConnector4">
            <a:avLst>
              <a:gd name="adj1" fmla="val 32785"/>
              <a:gd name="adj2" fmla="val 142857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5576B-7F3C-4840-ADD7-A9DF1158E3A5}" type="slidenum">
              <a:rPr lang="en-US" smtClean="0">
                <a:latin typeface="Arial Regular"/>
              </a:rPr>
              <a:pPr/>
              <a:t>7</a:t>
            </a:fld>
            <a:endParaRPr lang="en-US">
              <a:latin typeface="Arial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52632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EE5AA14-D619-F34D-8278-621D06CC66A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B9955B-D0C9-7348-A367-8A0FAE2108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3" y="193878"/>
            <a:ext cx="9782682" cy="649648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931FDF1-30D1-684E-A95E-579B4DA4E3F3}"/>
              </a:ext>
            </a:extLst>
          </p:cNvPr>
          <p:cNvSpPr/>
          <p:nvPr/>
        </p:nvSpPr>
        <p:spPr>
          <a:xfrm>
            <a:off x="7689582" y="193878"/>
            <a:ext cx="36403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genome.ucsc.edu</a:t>
            </a:r>
            <a:r>
              <a:rPr lang="en-US" dirty="0"/>
              <a:t>/</a:t>
            </a:r>
            <a:r>
              <a:rPr lang="en-US" dirty="0" err="1"/>
              <a:t>index.html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09482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CD46675-C127-9A45-AB9F-B58529D9F6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881" y="1322712"/>
            <a:ext cx="9858164" cy="5535288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D2F133E5-8A4A-A247-9C22-ADB5537CD5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Select which tracks to display or add custom</a:t>
            </a:r>
          </a:p>
        </p:txBody>
      </p:sp>
      <p:sp>
        <p:nvSpPr>
          <p:cNvPr id="10" name="Donut 9">
            <a:extLst>
              <a:ext uri="{FF2B5EF4-FFF2-40B4-BE49-F238E27FC236}">
                <a16:creationId xmlns:a16="http://schemas.microsoft.com/office/drawing/2014/main" id="{79654B91-609D-704D-9990-351CE24E6B4E}"/>
              </a:ext>
            </a:extLst>
          </p:cNvPr>
          <p:cNvSpPr/>
          <p:nvPr/>
        </p:nvSpPr>
        <p:spPr>
          <a:xfrm>
            <a:off x="5699760" y="3810000"/>
            <a:ext cx="1386840" cy="670560"/>
          </a:xfrm>
          <a:prstGeom prst="donut">
            <a:avLst>
              <a:gd name="adj" fmla="val 13636"/>
            </a:avLst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0465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escription0 xmlns="6b6a75c0-8068-4b07-98cd-ab24caf00bf2" xsi:nil="true"/>
    <Status xmlns="6b6a75c0-8068-4b07-98cd-ab24caf00bf2">Draft</Status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FD97383875710458463EDA0E89A10EA" ma:contentTypeVersion="2" ma:contentTypeDescription="Create a new document." ma:contentTypeScope="" ma:versionID="2f960dcec338e100cd6466dab9018ec3">
  <xsd:schema xmlns:xsd="http://www.w3.org/2001/XMLSchema" xmlns:xs="http://www.w3.org/2001/XMLSchema" xmlns:p="http://schemas.microsoft.com/office/2006/metadata/properties" xmlns:ns2="6b6a75c0-8068-4b07-98cd-ab24caf00bf2" targetNamespace="http://schemas.microsoft.com/office/2006/metadata/properties" ma:root="true" ma:fieldsID="324511019646d6bfe3804cb9728f2e9d" ns2:_="">
    <xsd:import namespace="6b6a75c0-8068-4b07-98cd-ab24caf00bf2"/>
    <xsd:element name="properties">
      <xsd:complexType>
        <xsd:sequence>
          <xsd:element name="documentManagement">
            <xsd:complexType>
              <xsd:all>
                <xsd:element ref="ns2:Description0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b6a75c0-8068-4b07-98cd-ab24caf00bf2" elementFormDefault="qualified">
    <xsd:import namespace="http://schemas.microsoft.com/office/2006/documentManagement/types"/>
    <xsd:import namespace="http://schemas.microsoft.com/office/infopath/2007/PartnerControls"/>
    <xsd:element name="Description0" ma:index="8" nillable="true" ma:displayName="Description" ma:internalName="Description0">
      <xsd:simpleType>
        <xsd:restriction base="dms:Note">
          <xsd:maxLength value="255"/>
        </xsd:restriction>
      </xsd:simpleType>
    </xsd:element>
    <xsd:element name="Status" ma:index="9" nillable="true" ma:displayName="Status" ma:default="Draft" ma:format="Dropdown" ma:internalName="Status">
      <xsd:simpleType>
        <xsd:restriction base="dms:Choice">
          <xsd:enumeration value="Draft"/>
          <xsd:enumeration value="Submitted for Review"/>
          <xsd:enumeration value="Accepted"/>
          <xsd:enumeration value="Final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B66A8B3-772A-402D-8FE3-184E2FE2E1E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35FC393-EF8D-4A21-970E-189614C3D44B}">
  <ds:schemaRefs>
    <ds:schemaRef ds:uri="6b6a75c0-8068-4b07-98cd-ab24caf00bf2"/>
    <ds:schemaRef ds:uri="http://purl.org/dc/terms/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dcmitype/"/>
    <ds:schemaRef ds:uri="http://schemas.microsoft.com/office/2006/metadata/properties"/>
    <ds:schemaRef ds:uri="http://www.w3.org/XML/1998/namespace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D3619761-5E5C-44E7-8C39-16880BF6C95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b6a75c0-8068-4b07-98cd-ab24caf00bf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3442</TotalTime>
  <Words>528</Words>
  <Application>Microsoft Macintosh PowerPoint</Application>
  <PresentationFormat>Widescreen</PresentationFormat>
  <Paragraphs>119</Paragraphs>
  <Slides>16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Arial Regular</vt:lpstr>
      <vt:lpstr>Calibri</vt:lpstr>
      <vt:lpstr>Source Sans Pro</vt:lpstr>
      <vt:lpstr>Office Theme</vt:lpstr>
      <vt:lpstr>PowerPoint Presentation</vt:lpstr>
      <vt:lpstr>Today’s Instructor</vt:lpstr>
      <vt:lpstr>Introduction to Genome Databases</vt:lpstr>
      <vt:lpstr>Other Biological Databases</vt:lpstr>
      <vt:lpstr>The reduction in sequencing costs allow increase in genome sequencing</vt:lpstr>
      <vt:lpstr>What can you do with genome databases?</vt:lpstr>
      <vt:lpstr>What else is in a Genome Browser?</vt:lpstr>
      <vt:lpstr>PowerPoint Presentation</vt:lpstr>
      <vt:lpstr>Select which tracks to display or add custom</vt:lpstr>
      <vt:lpstr>Download data using the Table Browser</vt:lpstr>
      <vt:lpstr>NCBI databases - https://www.ncbi.nlm.nih.gov/</vt:lpstr>
      <vt:lpstr>NCBI BLAST to DNA and Protein sequences</vt:lpstr>
      <vt:lpstr>NCBI repository allows you to publish your data</vt:lpstr>
      <vt:lpstr>European Nucleotide Database</vt:lpstr>
      <vt:lpstr>Other Specialized Genome Databases</vt:lpstr>
      <vt:lpstr>Let’s practice!</vt:lpstr>
    </vt:vector>
  </TitlesOfParts>
  <Company>NIH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Karlynn Noble;meghan.coakley@nih.gov</dc:creator>
  <cp:lastModifiedBy>Quinones, Mariam (NIH/NIAID) [E]</cp:lastModifiedBy>
  <cp:revision>163</cp:revision>
  <cp:lastPrinted>2015-05-28T13:25:58Z</cp:lastPrinted>
  <dcterms:created xsi:type="dcterms:W3CDTF">2015-04-15T14:43:01Z</dcterms:created>
  <dcterms:modified xsi:type="dcterms:W3CDTF">2018-08-29T22:26:02Z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0x0101001FD97383875710458463EDA0E89A10EA</vt:lpwstr>
  </property>
</Properties>
</file>